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 Mono Medium"/>
      <p:regular r:id="rId26"/>
      <p:bold r:id="rId27"/>
      <p:italic r:id="rId28"/>
      <p:boldItalic r:id="rId29"/>
    </p:embeddedFont>
    <p:embeddedFont>
      <p:font typeface="Caveat"/>
      <p:regular r:id="rId30"/>
      <p:bold r:id="rId31"/>
    </p:embeddedFont>
    <p:embeddedFont>
      <p:font typeface="Concert One"/>
      <p:regular r:id="rId32"/>
    </p:embeddedFont>
    <p:embeddedFont>
      <p:font typeface="Coming Soon"/>
      <p:regular r:id="rId33"/>
    </p:embeddedFont>
    <p:embeddedFont>
      <p:font typeface="Caveat Medium"/>
      <p:regular r:id="rId34"/>
      <p:bold r:id="rId35"/>
    </p:embeddedFon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Medium-regular.fntdata"/><Relationship Id="rId25" Type="http://schemas.openxmlformats.org/officeDocument/2006/relationships/slide" Target="slides/slide21.xml"/><Relationship Id="rId28" Type="http://schemas.openxmlformats.org/officeDocument/2006/relationships/font" Target="fonts/RobotoMonoMedium-italic.fntdata"/><Relationship Id="rId27" Type="http://schemas.openxmlformats.org/officeDocument/2006/relationships/font" Target="fonts/RobotoMono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veat-bold.fntdata"/><Relationship Id="rId30" Type="http://schemas.openxmlformats.org/officeDocument/2006/relationships/font" Target="fonts/Caveat-regular.fntdata"/><Relationship Id="rId11" Type="http://schemas.openxmlformats.org/officeDocument/2006/relationships/slide" Target="slides/slide7.xml"/><Relationship Id="rId33" Type="http://schemas.openxmlformats.org/officeDocument/2006/relationships/font" Target="fonts/ComingSoon-regular.fntdata"/><Relationship Id="rId10" Type="http://schemas.openxmlformats.org/officeDocument/2006/relationships/slide" Target="slides/slide6.xml"/><Relationship Id="rId32" Type="http://schemas.openxmlformats.org/officeDocument/2006/relationships/font" Target="fonts/ConcertOne-regular.fntdata"/><Relationship Id="rId13" Type="http://schemas.openxmlformats.org/officeDocument/2006/relationships/slide" Target="slides/slide9.xml"/><Relationship Id="rId35" Type="http://schemas.openxmlformats.org/officeDocument/2006/relationships/font" Target="fonts/CaveatMedium-bold.fntdata"/><Relationship Id="rId12" Type="http://schemas.openxmlformats.org/officeDocument/2006/relationships/slide" Target="slides/slide8.xml"/><Relationship Id="rId34" Type="http://schemas.openxmlformats.org/officeDocument/2006/relationships/font" Target="fonts/CaveatMedium-regular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.fntdata"/><Relationship Id="rId14" Type="http://schemas.openxmlformats.org/officeDocument/2006/relationships/slide" Target="slides/slide10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a153b93b4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ba153b93b4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ba153b93b4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ba153b93b4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bb0743b1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bb0743b1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bb0743b15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bb0743b15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bb0743b15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bb0743b15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bb0743b15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bb0743b15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bb0743b15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bb0743b15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bb0743b15d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bb0743b15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bb0743b15d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bb0743b15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bb0743b15d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bb0743b15d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53034354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53034354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bb0743b15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bb0743b15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b0743b15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bb0743b15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bb0743b15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bb0743b15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ba153b93b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ba153b93b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ba153b93b4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ba153b93b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3034354b_0_24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3034354b_0_24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a153b93b4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ba153b93b4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a153b93b4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a153b93b4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ba153b93b4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ba153b93b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00000" dist="1905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4748475" y="48065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5339025" y="5954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 l="0" r="0" t="0"/>
          <a:stretch/>
        </p:blipFill>
        <p:spPr>
          <a:xfrm>
            <a:off x="1974100" y="324738"/>
            <a:ext cx="5195775" cy="4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335675" y="3062950"/>
            <a:ext cx="30069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68" name="Google Shape;68;p13"/>
          <p:cNvSpPr txBox="1"/>
          <p:nvPr>
            <p:ph idx="3" type="subTitle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4" type="title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70" name="Google Shape;70;p13"/>
          <p:cNvSpPr txBox="1"/>
          <p:nvPr>
            <p:ph idx="5" type="subTitle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6" type="title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72" name="Google Shape;72;p13"/>
          <p:cNvSpPr txBox="1"/>
          <p:nvPr>
            <p:ph idx="7" type="subTitle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8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type="title"/>
          </p:nvPr>
        </p:nvSpPr>
        <p:spPr>
          <a:xfrm>
            <a:off x="6013614" y="838400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6013614" y="1199352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2" type="title"/>
          </p:nvPr>
        </p:nvSpPr>
        <p:spPr>
          <a:xfrm>
            <a:off x="6013603" y="2104924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" name="Google Shape;80;p14"/>
          <p:cNvSpPr txBox="1"/>
          <p:nvPr>
            <p:ph idx="3" type="subTitle"/>
          </p:nvPr>
        </p:nvSpPr>
        <p:spPr>
          <a:xfrm>
            <a:off x="6013601" y="2465876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4" type="title"/>
          </p:nvPr>
        </p:nvSpPr>
        <p:spPr>
          <a:xfrm>
            <a:off x="6013618" y="3371448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" name="Google Shape;82;p14"/>
          <p:cNvSpPr txBox="1"/>
          <p:nvPr>
            <p:ph idx="5" type="subTitle"/>
          </p:nvPr>
        </p:nvSpPr>
        <p:spPr>
          <a:xfrm>
            <a:off x="6013615" y="3732400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6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b="0" sz="160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TITLE_AND_DESCRIPTION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602672" y="2010025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839201" y="2389868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title"/>
          </p:nvPr>
        </p:nvSpPr>
        <p:spPr>
          <a:xfrm>
            <a:off x="5845528" y="2010025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97" name="Google Shape;97;p16"/>
          <p:cNvSpPr txBox="1"/>
          <p:nvPr>
            <p:ph idx="3" type="subTitle"/>
          </p:nvPr>
        </p:nvSpPr>
        <p:spPr>
          <a:xfrm>
            <a:off x="5845522" y="2389875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4" type="title"/>
          </p:nvPr>
        </p:nvSpPr>
        <p:spPr>
          <a:xfrm>
            <a:off x="602672" y="3449699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99" name="Google Shape;99;p16"/>
          <p:cNvSpPr txBox="1"/>
          <p:nvPr>
            <p:ph idx="5" type="subTitle"/>
          </p:nvPr>
        </p:nvSpPr>
        <p:spPr>
          <a:xfrm>
            <a:off x="839201" y="3838273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6" type="title"/>
          </p:nvPr>
        </p:nvSpPr>
        <p:spPr>
          <a:xfrm>
            <a:off x="5845528" y="3449695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01" name="Google Shape;101;p16"/>
          <p:cNvSpPr txBox="1"/>
          <p:nvPr>
            <p:ph idx="7" type="subTitle"/>
          </p:nvPr>
        </p:nvSpPr>
        <p:spPr>
          <a:xfrm>
            <a:off x="5845522" y="3838276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8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635655">
            <a:off x="1848552" y="3058534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1903775">
            <a:off x="6763976" y="866659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129175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hasCustomPrompt="1" type="title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hasCustomPrompt="1" idx="2" type="title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/>
          <p:nvPr>
            <p:ph idx="3" type="subTitle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hasCustomPrompt="1" idx="4" type="title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7"/>
          <p:cNvSpPr txBox="1"/>
          <p:nvPr>
            <p:ph idx="5" type="subTitle"/>
          </p:nvPr>
        </p:nvSpPr>
        <p:spPr>
          <a:xfrm>
            <a:off x="574135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type="title"/>
          </p:nvPr>
        </p:nvSpPr>
        <p:spPr>
          <a:xfrm>
            <a:off x="6166050" y="1183210"/>
            <a:ext cx="21402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6166050" y="1620375"/>
            <a:ext cx="21402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2" type="title"/>
          </p:nvPr>
        </p:nvSpPr>
        <p:spPr>
          <a:xfrm>
            <a:off x="6166040" y="2678335"/>
            <a:ext cx="21402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6166050" y="3115508"/>
            <a:ext cx="21402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4" type="title"/>
          </p:nvPr>
        </p:nvSpPr>
        <p:spPr>
          <a:xfrm>
            <a:off x="1002325" y="711175"/>
            <a:ext cx="26667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APTION_ONL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907470" y="2765032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1137850" y="3229817"/>
            <a:ext cx="24570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2" type="title"/>
          </p:nvPr>
        </p:nvSpPr>
        <p:spPr>
          <a:xfrm>
            <a:off x="5318730" y="2765032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28" name="Google Shape;128;p19"/>
          <p:cNvSpPr txBox="1"/>
          <p:nvPr>
            <p:ph idx="3" type="subTitle"/>
          </p:nvPr>
        </p:nvSpPr>
        <p:spPr>
          <a:xfrm>
            <a:off x="5549120" y="3229817"/>
            <a:ext cx="24570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BIG_NUMBER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2" type="title"/>
          </p:nvPr>
        </p:nvSpPr>
        <p:spPr>
          <a:xfrm>
            <a:off x="1664325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1664334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3" type="title"/>
          </p:nvPr>
        </p:nvSpPr>
        <p:spPr>
          <a:xfrm>
            <a:off x="3817459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21"/>
          <p:cNvSpPr txBox="1"/>
          <p:nvPr>
            <p:ph idx="4" type="subTitle"/>
          </p:nvPr>
        </p:nvSpPr>
        <p:spPr>
          <a:xfrm>
            <a:off x="3817468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5" type="title"/>
          </p:nvPr>
        </p:nvSpPr>
        <p:spPr>
          <a:xfrm>
            <a:off x="5970592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1"/>
          <p:cNvSpPr txBox="1"/>
          <p:nvPr>
            <p:ph idx="6" type="subTitle"/>
          </p:nvPr>
        </p:nvSpPr>
        <p:spPr>
          <a:xfrm>
            <a:off x="5970602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7" type="title"/>
          </p:nvPr>
        </p:nvSpPr>
        <p:spPr>
          <a:xfrm>
            <a:off x="1664325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21"/>
          <p:cNvSpPr txBox="1"/>
          <p:nvPr>
            <p:ph idx="8" type="subTitle"/>
          </p:nvPr>
        </p:nvSpPr>
        <p:spPr>
          <a:xfrm>
            <a:off x="1664334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9" type="title"/>
          </p:nvPr>
        </p:nvSpPr>
        <p:spPr>
          <a:xfrm>
            <a:off x="3817459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" name="Google Shape;146;p21"/>
          <p:cNvSpPr txBox="1"/>
          <p:nvPr>
            <p:ph idx="13" type="subTitle"/>
          </p:nvPr>
        </p:nvSpPr>
        <p:spPr>
          <a:xfrm>
            <a:off x="3817468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4" type="title"/>
          </p:nvPr>
        </p:nvSpPr>
        <p:spPr>
          <a:xfrm>
            <a:off x="5970592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" name="Google Shape;148;p21"/>
          <p:cNvSpPr txBox="1"/>
          <p:nvPr>
            <p:ph idx="15" type="subTitle"/>
          </p:nvPr>
        </p:nvSpPr>
        <p:spPr>
          <a:xfrm>
            <a:off x="5970602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TITLE_AND_DESCRIPTION_1_1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type="title"/>
          </p:nvPr>
        </p:nvSpPr>
        <p:spPr>
          <a:xfrm>
            <a:off x="1041650" y="1003422"/>
            <a:ext cx="28026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22"/>
          <p:cNvSpPr txBox="1"/>
          <p:nvPr>
            <p:ph idx="1" type="subTitle"/>
          </p:nvPr>
        </p:nvSpPr>
        <p:spPr>
          <a:xfrm>
            <a:off x="1058450" y="1757352"/>
            <a:ext cx="27690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5240">
            <a:off x="6284102" y="2385388"/>
            <a:ext cx="1961516" cy="229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7625">
            <a:off x="4378962" y="1324630"/>
            <a:ext cx="2803901" cy="2815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 rot="420963">
            <a:off x="4549033" y="2333911"/>
            <a:ext cx="2308687" cy="1497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APTION_ONLY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TITLE_AND_DESCRIPTION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IG_NUMBER_1_1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398275" y="1249425"/>
            <a:ext cx="6963300" cy="28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8925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1pPr>
            <a:lvl2pPr indent="-288925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2pPr>
            <a:lvl3pPr indent="-288925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3pPr>
            <a:lvl4pPr indent="-288925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4pPr>
            <a:lvl5pPr indent="-288925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5pPr>
            <a:lvl6pPr indent="-288925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6pPr>
            <a:lvl7pPr indent="-288925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7pPr>
            <a:lvl8pPr indent="-288925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8pPr>
            <a:lvl9pPr indent="-288925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44675" y="1551725"/>
            <a:ext cx="3593400" cy="28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05925" y="1551725"/>
            <a:ext cx="3593400" cy="28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1002325" y="711175"/>
            <a:ext cx="20721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body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6489">
            <a:off x="6092370" y="-1056710"/>
            <a:ext cx="2878009" cy="336479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57150">
              <a:srgbClr val="000000">
                <a:alpha val="39000"/>
              </a:srgbClr>
            </a:outerShdw>
          </a:effectLst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 rot="877333">
            <a:off x="6289345" y="436639"/>
            <a:ext cx="2155721" cy="151080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1629950" y="3828100"/>
            <a:ext cx="2332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1600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5044725" y="539500"/>
            <a:ext cx="3224400" cy="40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1002325" y="711173"/>
            <a:ext cx="24039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b="1" sz="2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hyperlink" Target="https://fki.tic.heia-fr.ch/databases/iam-handwriting-database" TargetMode="External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ctrTitle"/>
          </p:nvPr>
        </p:nvSpPr>
        <p:spPr>
          <a:xfrm>
            <a:off x="1532100" y="821576"/>
            <a:ext cx="6079800" cy="23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HANDWRITING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1611050" y="3723500"/>
            <a:ext cx="161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 Rehnqvist</a:t>
            </a:r>
            <a:endParaRPr b="0"/>
          </a:p>
        </p:txBody>
      </p:sp>
      <p:sp>
        <p:nvSpPr>
          <p:cNvPr id="174" name="Google Shape;174;p27"/>
          <p:cNvSpPr/>
          <p:nvPr/>
        </p:nvSpPr>
        <p:spPr>
          <a:xfrm>
            <a:off x="2211600" y="3120600"/>
            <a:ext cx="4784491" cy="62151"/>
          </a:xfrm>
          <a:custGeom>
            <a:rect b="b" l="l" r="r" t="t"/>
            <a:pathLst>
              <a:path extrusionOk="0" h="635" w="24683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Google Shape;175;p27"/>
          <p:cNvSpPr/>
          <p:nvPr/>
        </p:nvSpPr>
        <p:spPr>
          <a:xfrm>
            <a:off x="1721400" y="4261100"/>
            <a:ext cx="1325554" cy="102600"/>
          </a:xfrm>
          <a:custGeom>
            <a:rect b="b" l="l" r="r" t="t"/>
            <a:pathLst>
              <a:path extrusionOk="0" h="4104" w="39714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21025" l="0" r="8892" t="16970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18300" l="0" r="8892" t="16734"/>
          <a:stretch/>
        </p:blipFill>
        <p:spPr>
          <a:xfrm>
            <a:off x="6539175" y="3055100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6803400" y="3231075"/>
            <a:ext cx="15183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Nod Coding Bootcamp</a:t>
            </a:r>
            <a:endParaRPr b="0" sz="900"/>
          </a:p>
        </p:txBody>
      </p:sp>
      <p:sp>
        <p:nvSpPr>
          <p:cNvPr id="179" name="Google Shape;179;p27"/>
          <p:cNvSpPr txBox="1"/>
          <p:nvPr>
            <p:ph idx="1" type="subTitle"/>
          </p:nvPr>
        </p:nvSpPr>
        <p:spPr>
          <a:xfrm>
            <a:off x="6798450" y="3791000"/>
            <a:ext cx="15183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/>
        </p:nvSpPr>
        <p:spPr>
          <a:xfrm>
            <a:off x="1761575" y="711175"/>
            <a:ext cx="56208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Find Words</a:t>
            </a:r>
            <a:br>
              <a:rPr b="1" lang="en" sz="2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</a:br>
            <a:r>
              <a:rPr lang="en" sz="1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(OpenCV)</a:t>
            </a:r>
            <a:endParaRPr b="1" sz="280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729280">
            <a:off x="1715449" y="652810"/>
            <a:ext cx="1168516" cy="6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/>
        </p:nvSpPr>
        <p:spPr>
          <a:xfrm>
            <a:off x="1857813" y="711175"/>
            <a:ext cx="8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Concert One"/>
                <a:ea typeface="Concert One"/>
                <a:cs typeface="Concert One"/>
                <a:sym typeface="Concert One"/>
              </a:rPr>
              <a:t>Step 3</a:t>
            </a:r>
            <a:endParaRPr b="1" sz="1800">
              <a:solidFill>
                <a:srgbClr val="595959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2145">
            <a:off x="4883925" y="1728378"/>
            <a:ext cx="1587450" cy="3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 rot="-2148808">
            <a:off x="5413649" y="1572675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6575" y="2003228"/>
            <a:ext cx="462100" cy="3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/>
          <p:nvPr/>
        </p:nvSpPr>
        <p:spPr>
          <a:xfrm rot="1747059">
            <a:off x="6685334" y="1489706"/>
            <a:ext cx="504597" cy="656453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09211">
            <a:off x="5263699" y="2725275"/>
            <a:ext cx="1656425" cy="2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/>
          <p:nvPr/>
        </p:nvSpPr>
        <p:spPr>
          <a:xfrm rot="-2148808">
            <a:off x="5683399" y="2691625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98993">
            <a:off x="6077775" y="3750076"/>
            <a:ext cx="809475" cy="3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/>
          <p:nvPr/>
        </p:nvSpPr>
        <p:spPr>
          <a:xfrm rot="1747059">
            <a:off x="6297159" y="3557531"/>
            <a:ext cx="504597" cy="656453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1314075" y="1629350"/>
            <a:ext cx="3666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Find contours</a:t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1314075" y="1908950"/>
            <a:ext cx="3666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Select contours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1314075" y="2134125"/>
            <a:ext cx="36660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Save selection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/>
        </p:nvSpPr>
        <p:spPr>
          <a:xfrm>
            <a:off x="1761575" y="711175"/>
            <a:ext cx="5620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B44141"/>
                </a:solidFill>
                <a:latin typeface="Concert One"/>
                <a:ea typeface="Concert One"/>
                <a:cs typeface="Concert One"/>
                <a:sym typeface="Concert One"/>
              </a:rPr>
              <a:t>Read Words</a:t>
            </a:r>
            <a:endParaRPr b="1" sz="280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44141"/>
                </a:solidFill>
                <a:latin typeface="Concert One"/>
                <a:ea typeface="Concert One"/>
                <a:cs typeface="Concert One"/>
                <a:sym typeface="Concert One"/>
              </a:rPr>
              <a:t>(Tensorflow)</a:t>
            </a:r>
            <a:endParaRPr b="1" sz="180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1314075" y="1629350"/>
            <a:ext cx="3666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AI reads the words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729280">
            <a:off x="1715449" y="652810"/>
            <a:ext cx="1168516" cy="6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/>
        </p:nvSpPr>
        <p:spPr>
          <a:xfrm>
            <a:off x="1857813" y="711175"/>
            <a:ext cx="8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Concert One"/>
                <a:ea typeface="Concert One"/>
                <a:cs typeface="Concert One"/>
                <a:sym typeface="Concert One"/>
              </a:rPr>
              <a:t>Step 4</a:t>
            </a:r>
            <a:endParaRPr b="1" sz="1800">
              <a:solidFill>
                <a:srgbClr val="595959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2145">
            <a:off x="4883925" y="1728378"/>
            <a:ext cx="1587450" cy="3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7"/>
          <p:cNvSpPr/>
          <p:nvPr/>
        </p:nvSpPr>
        <p:spPr>
          <a:xfrm rot="-2148808">
            <a:off x="5413649" y="1572675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6575" y="2003228"/>
            <a:ext cx="462100" cy="3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/>
          <p:nvPr/>
        </p:nvSpPr>
        <p:spPr>
          <a:xfrm rot="1747059">
            <a:off x="6685334" y="1489706"/>
            <a:ext cx="504597" cy="656453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09211">
            <a:off x="5263699" y="2725275"/>
            <a:ext cx="1656425" cy="2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/>
          <p:nvPr/>
        </p:nvSpPr>
        <p:spPr>
          <a:xfrm rot="-2148808">
            <a:off x="5683399" y="2691625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98993">
            <a:off x="6077775" y="3750076"/>
            <a:ext cx="809475" cy="3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 rot="1747059">
            <a:off x="6297159" y="3557531"/>
            <a:ext cx="504597" cy="656453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138" y="3385525"/>
            <a:ext cx="3514394" cy="966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</p:pic>
      <p:sp>
        <p:nvSpPr>
          <p:cNvPr id="313" name="Google Shape;313;p38"/>
          <p:cNvSpPr txBox="1"/>
          <p:nvPr/>
        </p:nvSpPr>
        <p:spPr>
          <a:xfrm>
            <a:off x="1761575" y="711175"/>
            <a:ext cx="56208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B44141"/>
                </a:solidFill>
                <a:latin typeface="Concert One"/>
                <a:ea typeface="Concert One"/>
                <a:cs typeface="Concert One"/>
                <a:sym typeface="Concert One"/>
              </a:rPr>
              <a:t>Read Words</a:t>
            </a:r>
            <a:endParaRPr b="1" sz="280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(Tensorflow)</a:t>
            </a:r>
            <a:endParaRPr b="1" sz="280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 rot="729280">
            <a:off x="1715449" y="652810"/>
            <a:ext cx="1168516" cy="6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/>
        </p:nvSpPr>
        <p:spPr>
          <a:xfrm>
            <a:off x="1857813" y="711175"/>
            <a:ext cx="8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Concert One"/>
                <a:ea typeface="Concert One"/>
                <a:cs typeface="Concert One"/>
                <a:sym typeface="Concert One"/>
              </a:rPr>
              <a:t>Step 4</a:t>
            </a:r>
            <a:endParaRPr b="1" sz="1800">
              <a:solidFill>
                <a:srgbClr val="595959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0138" y="1351927"/>
            <a:ext cx="3305651" cy="9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</p:pic>
      <p:sp>
        <p:nvSpPr>
          <p:cNvPr id="317" name="Google Shape;317;p38"/>
          <p:cNvSpPr/>
          <p:nvPr/>
        </p:nvSpPr>
        <p:spPr>
          <a:xfrm rot="-2148808">
            <a:off x="5503399" y="1460550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8" name="Google Shape;318;p38"/>
          <p:cNvSpPr/>
          <p:nvPr/>
        </p:nvSpPr>
        <p:spPr>
          <a:xfrm rot="7124456">
            <a:off x="7007580" y="3540614"/>
            <a:ext cx="504618" cy="656480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38"/>
          <p:cNvSpPr/>
          <p:nvPr/>
        </p:nvSpPr>
        <p:spPr>
          <a:xfrm rot="-2148808">
            <a:off x="4192124" y="3892925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0150" y="2321173"/>
            <a:ext cx="3440625" cy="96665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/>
          <p:nvPr/>
        </p:nvSpPr>
        <p:spPr>
          <a:xfrm rot="1747059">
            <a:off x="5696534" y="2047294"/>
            <a:ext cx="504597" cy="656453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1314075" y="1629350"/>
            <a:ext cx="3666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AI reads the words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1314075" y="1844450"/>
            <a:ext cx="3666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Predict word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/>
        </p:nvSpPr>
        <p:spPr>
          <a:xfrm>
            <a:off x="1761575" y="711175"/>
            <a:ext cx="5620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B44141"/>
                </a:solidFill>
                <a:latin typeface="Concert One"/>
                <a:ea typeface="Concert One"/>
                <a:cs typeface="Concert One"/>
                <a:sym typeface="Concert One"/>
              </a:rPr>
              <a:t>Write W</a:t>
            </a:r>
            <a:r>
              <a:rPr b="1" lang="en" sz="2800">
                <a:solidFill>
                  <a:srgbClr val="B44141"/>
                </a:solidFill>
                <a:latin typeface="Concert One"/>
                <a:ea typeface="Concert One"/>
                <a:cs typeface="Concert One"/>
                <a:sym typeface="Concert One"/>
              </a:rPr>
              <a:t>ords</a:t>
            </a:r>
            <a:endParaRPr b="1" sz="280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1314075" y="1629350"/>
            <a:ext cx="36660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AI writes to a 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text document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729280">
            <a:off x="1715449" y="652810"/>
            <a:ext cx="1168516" cy="6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/>
        </p:nvSpPr>
        <p:spPr>
          <a:xfrm>
            <a:off x="1857813" y="711175"/>
            <a:ext cx="8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Concert One"/>
                <a:ea typeface="Concert One"/>
                <a:cs typeface="Concert One"/>
                <a:sym typeface="Concert One"/>
              </a:rPr>
              <a:t>Step 5</a:t>
            </a:r>
            <a:endParaRPr b="1" sz="1800">
              <a:solidFill>
                <a:srgbClr val="595959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332" name="Google Shape;332;p39"/>
          <p:cNvPicPr preferRelativeResize="0"/>
          <p:nvPr/>
        </p:nvPicPr>
        <p:blipFill rotWithShape="1">
          <a:blip r:embed="rId4">
            <a:alphaModFix/>
          </a:blip>
          <a:srcRect b="0" l="3651" r="3661" t="0"/>
          <a:stretch/>
        </p:blipFill>
        <p:spPr>
          <a:xfrm>
            <a:off x="1756776" y="2647700"/>
            <a:ext cx="2901601" cy="19366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3" name="Google Shape;333;p39"/>
          <p:cNvSpPr/>
          <p:nvPr/>
        </p:nvSpPr>
        <p:spPr>
          <a:xfrm rot="-2148808">
            <a:off x="1450449" y="2532325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4" name="Google Shape;334;p39"/>
          <p:cNvSpPr/>
          <p:nvPr/>
        </p:nvSpPr>
        <p:spPr>
          <a:xfrm>
            <a:off x="4355800" y="2368086"/>
            <a:ext cx="504629" cy="656495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5" name="Google Shape;335;p39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 rot="7543225">
            <a:off x="3657324" y="1938785"/>
            <a:ext cx="1124398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 txBox="1"/>
          <p:nvPr/>
        </p:nvSpPr>
        <p:spPr>
          <a:xfrm>
            <a:off x="4980075" y="1158675"/>
            <a:ext cx="3182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Saits hell Mr. stop from to mOvE A nominating life Treers Labour ay more of be meeting at to tabour made to a MP Mr Foot tomorrous Michael has 's subijeat put the sesolution down a on Mr. w he in backed on to be by to B brigfi for ths Mancharter It Exchange ,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0699" y="3146693"/>
            <a:ext cx="1323876" cy="15478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8" name="Google Shape;338;p39"/>
          <p:cNvSpPr txBox="1"/>
          <p:nvPr/>
        </p:nvSpPr>
        <p:spPr>
          <a:xfrm>
            <a:off x="6028400" y="3429625"/>
            <a:ext cx="120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Medium"/>
                <a:ea typeface="Caveat Medium"/>
                <a:cs typeface="Caveat Medium"/>
                <a:sym typeface="Caveat Medium"/>
              </a:rPr>
              <a:t>This part needs some work</a:t>
            </a:r>
            <a:endParaRPr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0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0"/>
          <p:cNvSpPr txBox="1"/>
          <p:nvPr>
            <p:ph idx="2" type="title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4">
            <a:alphaModFix/>
          </a:blip>
          <a:srcRect b="21025" l="0" r="8892" t="16970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 rotWithShape="1">
          <a:blip r:embed="rId5">
            <a:alphaModFix/>
          </a:blip>
          <a:srcRect b="18300" l="0" r="8892" t="16734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>
            <p:ph type="title"/>
          </p:nvPr>
        </p:nvSpPr>
        <p:spPr>
          <a:xfrm>
            <a:off x="2108025" y="2550900"/>
            <a:ext cx="4971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AI</a:t>
            </a:r>
            <a:endParaRPr/>
          </a:p>
        </p:txBody>
      </p:sp>
      <p:sp>
        <p:nvSpPr>
          <p:cNvPr id="348" name="Google Shape;348;p40"/>
          <p:cNvSpPr txBox="1"/>
          <p:nvPr>
            <p:ph idx="1" type="subTitle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that work?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title"/>
          </p:nvPr>
        </p:nvSpPr>
        <p:spPr>
          <a:xfrm>
            <a:off x="782450" y="711175"/>
            <a:ext cx="33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300" y="517875"/>
            <a:ext cx="2885249" cy="412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1"/>
          <p:cNvSpPr txBox="1"/>
          <p:nvPr/>
        </p:nvSpPr>
        <p:spPr>
          <a:xfrm>
            <a:off x="644450" y="1235275"/>
            <a:ext cx="36660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IAM Handwriting Database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" sz="600" u="sng">
                <a:solidFill>
                  <a:srgbClr val="0000FF"/>
                </a:solidFill>
                <a:latin typeface="Roboto Mono Medium"/>
                <a:ea typeface="Roboto Mono Medium"/>
                <a:cs typeface="Roboto Mono Medium"/>
                <a:sym typeface="Roboto Mon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https://fki.tic.heia-fr.ch/databases/iam-handwriting-database</a:t>
            </a:r>
            <a:br>
              <a:rPr lang="en" sz="600">
                <a:solidFill>
                  <a:srgbClr val="0000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300">
              <a:solidFill>
                <a:srgbClr val="0000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Split into words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7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Image of word and label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9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Train Test split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7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Character vocabulary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6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Tensorflow 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○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Image Preprocessing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○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Build model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○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Epochs “loops”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399" y="2851468"/>
            <a:ext cx="1323876" cy="15478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7" name="Google Shape;357;p41"/>
          <p:cNvSpPr txBox="1"/>
          <p:nvPr/>
        </p:nvSpPr>
        <p:spPr>
          <a:xfrm>
            <a:off x="6996100" y="3134400"/>
            <a:ext cx="120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Medium"/>
                <a:ea typeface="Caveat Medium"/>
                <a:cs typeface="Caveat Medium"/>
                <a:sym typeface="Caveat Medium"/>
              </a:rPr>
              <a:t>529 Forms</a:t>
            </a:r>
            <a:endParaRPr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Medium"/>
                <a:ea typeface="Caveat Medium"/>
                <a:cs typeface="Caveat Medium"/>
                <a:sym typeface="Caveat Medium"/>
              </a:rPr>
              <a:t>115 321</a:t>
            </a:r>
            <a:endParaRPr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Medium"/>
                <a:ea typeface="Caveat Medium"/>
                <a:cs typeface="Caveat Medium"/>
                <a:sym typeface="Caveat Medium"/>
              </a:rPr>
              <a:t>Word images</a:t>
            </a:r>
            <a:endParaRPr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type="title"/>
          </p:nvPr>
        </p:nvSpPr>
        <p:spPr>
          <a:xfrm>
            <a:off x="782450" y="711175"/>
            <a:ext cx="33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644450" y="1235275"/>
            <a:ext cx="36660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Tensorflow (Keras)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10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Image Preprocessing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7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Build model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9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Epochs “loops”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275" y="849200"/>
            <a:ext cx="3510299" cy="311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024" y="3051593"/>
            <a:ext cx="1323876" cy="15478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6" name="Google Shape;366;p42"/>
          <p:cNvSpPr txBox="1"/>
          <p:nvPr/>
        </p:nvSpPr>
        <p:spPr>
          <a:xfrm>
            <a:off x="7382725" y="3486925"/>
            <a:ext cx="120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Medium"/>
                <a:ea typeface="Caveat Medium"/>
                <a:cs typeface="Caveat Medium"/>
                <a:sym typeface="Caveat Medium"/>
              </a:rPr>
              <a:t>code snippet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>
            <p:ph idx="2" type="title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73" name="Google Shape;373;p43"/>
          <p:cNvPicPr preferRelativeResize="0"/>
          <p:nvPr/>
        </p:nvPicPr>
        <p:blipFill rotWithShape="1">
          <a:blip r:embed="rId4">
            <a:alphaModFix/>
          </a:blip>
          <a:srcRect b="21025" l="0" r="8892" t="16970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 rotWithShape="1">
          <a:blip r:embed="rId5">
            <a:alphaModFix/>
          </a:blip>
          <a:srcRect b="18300" l="0" r="8892" t="16734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>
            <p:ph type="title"/>
          </p:nvPr>
        </p:nvSpPr>
        <p:spPr>
          <a:xfrm>
            <a:off x="2108025" y="2550900"/>
            <a:ext cx="4971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Highlights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/>
        </p:nvSpPr>
        <p:spPr>
          <a:xfrm>
            <a:off x="4917925" y="1235275"/>
            <a:ext cx="36660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First model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10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First prediction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7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9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81" name="Google Shape;381;p44"/>
          <p:cNvSpPr txBox="1"/>
          <p:nvPr>
            <p:ph type="title"/>
          </p:nvPr>
        </p:nvSpPr>
        <p:spPr>
          <a:xfrm>
            <a:off x="782450" y="711175"/>
            <a:ext cx="33900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4"/>
          <p:cNvSpPr txBox="1"/>
          <p:nvPr/>
        </p:nvSpPr>
        <p:spPr>
          <a:xfrm>
            <a:off x="644450" y="1235275"/>
            <a:ext cx="36660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Understanding </a:t>
            </a: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Tensorflow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10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Select words from image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7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Training the </a:t>
            </a: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model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" sz="11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(Crashed my laptop)</a:t>
            </a:r>
            <a:br>
              <a:rPr lang="en" sz="11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7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Jupyter notebook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" sz="11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(stopped working randomly)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endParaRPr sz="9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83" name="Google Shape;383;p44"/>
          <p:cNvSpPr txBox="1"/>
          <p:nvPr>
            <p:ph type="title"/>
          </p:nvPr>
        </p:nvSpPr>
        <p:spPr>
          <a:xfrm>
            <a:off x="5055925" y="711175"/>
            <a:ext cx="33900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5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5"/>
          <p:cNvSpPr txBox="1"/>
          <p:nvPr>
            <p:ph idx="2" type="title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390" name="Google Shape;390;p45"/>
          <p:cNvPicPr preferRelativeResize="0"/>
          <p:nvPr/>
        </p:nvPicPr>
        <p:blipFill rotWithShape="1">
          <a:blip r:embed="rId4">
            <a:alphaModFix/>
          </a:blip>
          <a:srcRect b="21025" l="0" r="8892" t="16970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 rotWithShape="1">
          <a:blip r:embed="rId5">
            <a:alphaModFix/>
          </a:blip>
          <a:srcRect b="18300" l="0" r="8892" t="16734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>
            <p:ph type="title"/>
          </p:nvPr>
        </p:nvSpPr>
        <p:spPr>
          <a:xfrm>
            <a:off x="2108025" y="2550900"/>
            <a:ext cx="4971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try it</a:t>
            </a:r>
            <a:endParaRPr/>
          </a:p>
        </p:txBody>
      </p:sp>
      <p:sp>
        <p:nvSpPr>
          <p:cNvPr id="393" name="Google Shape;393;p45"/>
          <p:cNvSpPr txBox="1"/>
          <p:nvPr>
            <p:ph idx="1" type="subTitle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we have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2" type="title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4">
            <a:alphaModFix/>
          </a:blip>
          <a:srcRect b="21025" l="0" r="8892" t="16970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 rotWithShape="1">
          <a:blip r:embed="rId5">
            <a:alphaModFix/>
          </a:blip>
          <a:srcRect b="18300" l="0" r="8892" t="16734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it work?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6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>
            <p:ph idx="2" type="title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400" name="Google Shape;400;p46"/>
          <p:cNvPicPr preferRelativeResize="0"/>
          <p:nvPr/>
        </p:nvPicPr>
        <p:blipFill rotWithShape="1">
          <a:blip r:embed="rId4">
            <a:alphaModFix/>
          </a:blip>
          <a:srcRect b="21025" l="0" r="8892" t="16970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6"/>
          <p:cNvPicPr preferRelativeResize="0"/>
          <p:nvPr/>
        </p:nvPicPr>
        <p:blipFill rotWithShape="1">
          <a:blip r:embed="rId5">
            <a:alphaModFix/>
          </a:blip>
          <a:srcRect b="18300" l="0" r="8892" t="16734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6"/>
          <p:cNvSpPr txBox="1"/>
          <p:nvPr>
            <p:ph type="title"/>
          </p:nvPr>
        </p:nvSpPr>
        <p:spPr>
          <a:xfrm>
            <a:off x="2108025" y="2550900"/>
            <a:ext cx="4971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03" name="Google Shape;403;p46"/>
          <p:cNvSpPr txBox="1"/>
          <p:nvPr>
            <p:ph idx="1" type="subTitle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Ask me anything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>
            <p:ph type="ctrTitle"/>
          </p:nvPr>
        </p:nvSpPr>
        <p:spPr>
          <a:xfrm>
            <a:off x="1532100" y="821576"/>
            <a:ext cx="6079800" cy="23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listening!!!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9" name="Google Shape;409;p47"/>
          <p:cNvSpPr txBox="1"/>
          <p:nvPr>
            <p:ph idx="1" type="subTitle"/>
          </p:nvPr>
        </p:nvSpPr>
        <p:spPr>
          <a:xfrm>
            <a:off x="1611050" y="3723500"/>
            <a:ext cx="161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 Rehnqvist</a:t>
            </a:r>
            <a:endParaRPr b="0"/>
          </a:p>
        </p:txBody>
      </p:sp>
      <p:sp>
        <p:nvSpPr>
          <p:cNvPr id="410" name="Google Shape;410;p47"/>
          <p:cNvSpPr/>
          <p:nvPr/>
        </p:nvSpPr>
        <p:spPr>
          <a:xfrm>
            <a:off x="2211600" y="3120600"/>
            <a:ext cx="4784491" cy="62151"/>
          </a:xfrm>
          <a:custGeom>
            <a:rect b="b" l="l" r="r" t="t"/>
            <a:pathLst>
              <a:path extrusionOk="0" h="635" w="24683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1" name="Google Shape;411;p47"/>
          <p:cNvSpPr/>
          <p:nvPr/>
        </p:nvSpPr>
        <p:spPr>
          <a:xfrm>
            <a:off x="1721400" y="4261100"/>
            <a:ext cx="1325554" cy="102600"/>
          </a:xfrm>
          <a:custGeom>
            <a:rect b="b" l="l" r="r" t="t"/>
            <a:pathLst>
              <a:path extrusionOk="0" h="4104" w="39714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12" name="Google Shape;412;p47"/>
          <p:cNvPicPr preferRelativeResize="0"/>
          <p:nvPr/>
        </p:nvPicPr>
        <p:blipFill rotWithShape="1">
          <a:blip r:embed="rId3">
            <a:alphaModFix/>
          </a:blip>
          <a:srcRect b="21025" l="0" r="8892" t="16970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7"/>
          <p:cNvPicPr preferRelativeResize="0"/>
          <p:nvPr/>
        </p:nvPicPr>
        <p:blipFill rotWithShape="1">
          <a:blip r:embed="rId4">
            <a:alphaModFix/>
          </a:blip>
          <a:srcRect b="18300" l="0" r="8892" t="16734"/>
          <a:stretch/>
        </p:blipFill>
        <p:spPr>
          <a:xfrm>
            <a:off x="6539175" y="3055100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7"/>
          <p:cNvSpPr txBox="1"/>
          <p:nvPr>
            <p:ph idx="1" type="subTitle"/>
          </p:nvPr>
        </p:nvSpPr>
        <p:spPr>
          <a:xfrm>
            <a:off x="6803400" y="3231075"/>
            <a:ext cx="15183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Nod Coding Bootcamp</a:t>
            </a:r>
            <a:endParaRPr b="0" sz="900"/>
          </a:p>
        </p:txBody>
      </p:sp>
      <p:sp>
        <p:nvSpPr>
          <p:cNvPr id="415" name="Google Shape;415;p47"/>
          <p:cNvSpPr txBox="1"/>
          <p:nvPr>
            <p:ph idx="1" type="subTitle"/>
          </p:nvPr>
        </p:nvSpPr>
        <p:spPr>
          <a:xfrm>
            <a:off x="6798450" y="3791000"/>
            <a:ext cx="15183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5892" l="0" r="0" t="5892"/>
          <a:stretch/>
        </p:blipFill>
        <p:spPr>
          <a:xfrm rot="-426462">
            <a:off x="978428" y="1042279"/>
            <a:ext cx="1780381" cy="15706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5" name="Google Shape;195;p29"/>
          <p:cNvSpPr/>
          <p:nvPr/>
        </p:nvSpPr>
        <p:spPr>
          <a:xfrm rot="-2700000">
            <a:off x="689074" y="1151091"/>
            <a:ext cx="647436" cy="266330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29"/>
          <p:cNvSpPr/>
          <p:nvPr/>
        </p:nvSpPr>
        <p:spPr>
          <a:xfrm rot="-2700000">
            <a:off x="2441424" y="2260766"/>
            <a:ext cx="647436" cy="266330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6023610">
            <a:off x="2710631" y="2395278"/>
            <a:ext cx="1579416" cy="71644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>
            <p:ph type="title"/>
          </p:nvPr>
        </p:nvSpPr>
        <p:spPr>
          <a:xfrm>
            <a:off x="4787175" y="558775"/>
            <a:ext cx="37893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5069625" y="998275"/>
            <a:ext cx="32244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an AI that takes a pictures of handwritten text and turns it into text document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4787175" y="2318775"/>
            <a:ext cx="37893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5069625" y="2758275"/>
            <a:ext cx="32244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still write a lot by hand and typing it into a computer takes too long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95467">
            <a:off x="2319124" y="2727193"/>
            <a:ext cx="1323877" cy="15478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" name="Google Shape;203;p29"/>
          <p:cNvSpPr txBox="1"/>
          <p:nvPr>
            <p:ph idx="4294967295" type="title"/>
          </p:nvPr>
        </p:nvSpPr>
        <p:spPr>
          <a:xfrm rot="-695643">
            <a:off x="2405621" y="3227778"/>
            <a:ext cx="1150882" cy="61400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My little AI</a:t>
            </a:r>
            <a:endParaRPr sz="14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He's 3 days old.</a:t>
            </a:r>
            <a:endParaRPr sz="14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Don't be too hard on him</a:t>
            </a:r>
            <a:endParaRPr sz="14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782450" y="711175"/>
            <a:ext cx="33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810075" y="1103650"/>
            <a:ext cx="3079200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4">
            <a:alphaModFix/>
          </a:blip>
          <a:srcRect b="11007" l="0" r="0" t="7212"/>
          <a:stretch/>
        </p:blipFill>
        <p:spPr>
          <a:xfrm>
            <a:off x="5098625" y="1332025"/>
            <a:ext cx="2901600" cy="185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1" name="Google Shape;211;p30"/>
          <p:cNvSpPr/>
          <p:nvPr/>
        </p:nvSpPr>
        <p:spPr>
          <a:xfrm rot="-2148808">
            <a:off x="4792299" y="1216650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7697650" y="1052411"/>
            <a:ext cx="504629" cy="656495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3" name="Google Shape;213;p30"/>
          <p:cNvSpPr/>
          <p:nvPr/>
        </p:nvSpPr>
        <p:spPr>
          <a:xfrm rot="3013030">
            <a:off x="5947975" y="2868094"/>
            <a:ext cx="1101335" cy="649046"/>
          </a:xfrm>
          <a:custGeom>
            <a:rect b="b" l="l" r="r" t="t"/>
            <a:pathLst>
              <a:path extrusionOk="0" h="25961" w="44052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>
            <p:ph type="title"/>
          </p:nvPr>
        </p:nvSpPr>
        <p:spPr>
          <a:xfrm>
            <a:off x="630050" y="1459100"/>
            <a:ext cx="37212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D85C6"/>
                </a:solidFill>
              </a:rPr>
              <a:t>Step 1: </a:t>
            </a:r>
            <a:r>
              <a:rPr b="0" lang="en" sz="1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Take picture and </a:t>
            </a:r>
            <a:r>
              <a:rPr b="0" lang="en" sz="18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give it to the AI</a:t>
            </a:r>
            <a:endParaRPr sz="1900">
              <a:solidFill>
                <a:srgbClr val="3D85C6"/>
              </a:solidFill>
            </a:endParaRPr>
          </a:p>
        </p:txBody>
      </p:sp>
      <p:sp>
        <p:nvSpPr>
          <p:cNvPr id="215" name="Google Shape;215;p30"/>
          <p:cNvSpPr txBox="1"/>
          <p:nvPr>
            <p:ph type="title"/>
          </p:nvPr>
        </p:nvSpPr>
        <p:spPr>
          <a:xfrm>
            <a:off x="630050" y="1840100"/>
            <a:ext cx="33900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D85C6"/>
                </a:solidFill>
              </a:rPr>
              <a:t>Step 2: </a:t>
            </a:r>
            <a:r>
              <a:rPr b="0" lang="en" sz="18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Image Preprocessing</a:t>
            </a:r>
            <a:endParaRPr sz="1900">
              <a:solidFill>
                <a:srgbClr val="3D85C6"/>
              </a:solidFill>
            </a:endParaRPr>
          </a:p>
        </p:txBody>
      </p:sp>
      <p:sp>
        <p:nvSpPr>
          <p:cNvPr id="216" name="Google Shape;216;p30"/>
          <p:cNvSpPr txBox="1"/>
          <p:nvPr>
            <p:ph type="title"/>
          </p:nvPr>
        </p:nvSpPr>
        <p:spPr>
          <a:xfrm>
            <a:off x="630050" y="2221100"/>
            <a:ext cx="33900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D85C6"/>
                </a:solidFill>
              </a:rPr>
              <a:t>Step 3: </a:t>
            </a:r>
            <a:r>
              <a:rPr b="0" lang="en" sz="18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Find Words</a:t>
            </a:r>
            <a:endParaRPr sz="1900">
              <a:solidFill>
                <a:srgbClr val="3D85C6"/>
              </a:solidFill>
            </a:endParaRPr>
          </a:p>
        </p:txBody>
      </p:sp>
      <p:sp>
        <p:nvSpPr>
          <p:cNvPr id="217" name="Google Shape;217;p30"/>
          <p:cNvSpPr txBox="1"/>
          <p:nvPr>
            <p:ph type="title"/>
          </p:nvPr>
        </p:nvSpPr>
        <p:spPr>
          <a:xfrm>
            <a:off x="630050" y="2602100"/>
            <a:ext cx="33900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D85C6"/>
                </a:solidFill>
              </a:rPr>
              <a:t>Step 4: </a:t>
            </a:r>
            <a:r>
              <a:rPr b="0" lang="en" sz="18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Read words</a:t>
            </a:r>
            <a:endParaRPr sz="1900">
              <a:solidFill>
                <a:srgbClr val="3D85C6"/>
              </a:solidFill>
            </a:endParaRPr>
          </a:p>
        </p:txBody>
      </p:sp>
      <p:sp>
        <p:nvSpPr>
          <p:cNvPr id="218" name="Google Shape;218;p30"/>
          <p:cNvSpPr txBox="1"/>
          <p:nvPr>
            <p:ph type="title"/>
          </p:nvPr>
        </p:nvSpPr>
        <p:spPr>
          <a:xfrm>
            <a:off x="630050" y="2983100"/>
            <a:ext cx="33900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D85C6"/>
                </a:solidFill>
              </a:rPr>
              <a:t>Step 5: </a:t>
            </a:r>
            <a:r>
              <a:rPr b="0" lang="en" sz="18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Write words</a:t>
            </a:r>
            <a:endParaRPr sz="1900">
              <a:solidFill>
                <a:srgbClr val="3D85C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idx="2" type="title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4">
            <a:alphaModFix/>
          </a:blip>
          <a:srcRect b="21025" l="0" r="8892" t="16970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 rotWithShape="1">
          <a:blip r:embed="rId5">
            <a:alphaModFix/>
          </a:blip>
          <a:srcRect b="18300" l="0" r="8892" t="16734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>
            <p:ph type="title"/>
          </p:nvPr>
        </p:nvSpPr>
        <p:spPr>
          <a:xfrm>
            <a:off x="2108025" y="2550900"/>
            <a:ext cx="4971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DIVE DEEPER</a:t>
            </a:r>
            <a:endParaRPr/>
          </a:p>
        </p:txBody>
      </p:sp>
      <p:sp>
        <p:nvSpPr>
          <p:cNvPr id="228" name="Google Shape;228;p31"/>
          <p:cNvSpPr txBox="1"/>
          <p:nvPr>
            <p:ph idx="1" type="subTitle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it work?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(In detail)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729280">
            <a:off x="1715449" y="652810"/>
            <a:ext cx="1168516" cy="6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/>
        </p:nvSpPr>
        <p:spPr>
          <a:xfrm>
            <a:off x="1761575" y="711175"/>
            <a:ext cx="56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B44141"/>
                </a:solidFill>
                <a:latin typeface="Concert One"/>
                <a:ea typeface="Concert One"/>
                <a:cs typeface="Concert One"/>
                <a:sym typeface="Concert One"/>
              </a:rPr>
              <a:t>Upload</a:t>
            </a:r>
            <a:endParaRPr b="1" sz="280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1857813" y="711175"/>
            <a:ext cx="8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Concert One"/>
                <a:ea typeface="Concert One"/>
                <a:cs typeface="Concert One"/>
                <a:sym typeface="Concert One"/>
              </a:rPr>
              <a:t>Step 1</a:t>
            </a:r>
            <a:endParaRPr b="1" sz="1800">
              <a:solidFill>
                <a:srgbClr val="595959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1314075" y="1629350"/>
            <a:ext cx="34038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The easy stepp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Take a picture </a:t>
            </a:r>
            <a:b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" sz="11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(Only PNG at the moment)</a:t>
            </a:r>
            <a:endParaRPr sz="11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Upload</a:t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4">
            <a:alphaModFix/>
          </a:blip>
          <a:srcRect b="0" l="3651" r="3661" t="0"/>
          <a:stretch/>
        </p:blipFill>
        <p:spPr>
          <a:xfrm>
            <a:off x="5146951" y="1908975"/>
            <a:ext cx="2901601" cy="19366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8" name="Google Shape;238;p32"/>
          <p:cNvSpPr/>
          <p:nvPr/>
        </p:nvSpPr>
        <p:spPr>
          <a:xfrm rot="-2148808">
            <a:off x="4840624" y="1793600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7745975" y="1629361"/>
            <a:ext cx="504629" cy="656495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3651" r="3661" t="0"/>
          <a:stretch/>
        </p:blipFill>
        <p:spPr>
          <a:xfrm>
            <a:off x="5146951" y="1908975"/>
            <a:ext cx="2901601" cy="19366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5" name="Google Shape;245;p33"/>
          <p:cNvSpPr txBox="1"/>
          <p:nvPr/>
        </p:nvSpPr>
        <p:spPr>
          <a:xfrm>
            <a:off x="1761575" y="711175"/>
            <a:ext cx="5620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B44141"/>
                </a:solidFill>
                <a:latin typeface="Concert One"/>
                <a:ea typeface="Concert One"/>
                <a:cs typeface="Concert One"/>
                <a:sym typeface="Concert One"/>
              </a:rPr>
              <a:t>Preprocess</a:t>
            </a:r>
            <a:br>
              <a:rPr b="1" lang="en" sz="2800">
                <a:solidFill>
                  <a:srgbClr val="B44141"/>
                </a:solidFill>
                <a:latin typeface="Concert One"/>
                <a:ea typeface="Concert One"/>
                <a:cs typeface="Concert One"/>
                <a:sym typeface="Concert One"/>
              </a:rPr>
            </a:br>
            <a:r>
              <a:rPr lang="en" sz="1800">
                <a:solidFill>
                  <a:srgbClr val="B44141"/>
                </a:solidFill>
                <a:latin typeface="Concert One"/>
                <a:ea typeface="Concert One"/>
                <a:cs typeface="Concert One"/>
                <a:sym typeface="Concert One"/>
              </a:rPr>
              <a:t>(OpenCV)</a:t>
            </a:r>
            <a:endParaRPr sz="180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1314075" y="1629350"/>
            <a:ext cx="36660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Preprocess (if needed)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○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Contrast 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○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Light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○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Rotation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○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Crop image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47" name="Google Shape;247;p33"/>
          <p:cNvSpPr/>
          <p:nvPr/>
        </p:nvSpPr>
        <p:spPr>
          <a:xfrm rot="-2148808">
            <a:off x="4840624" y="1793600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7745975" y="1629361"/>
            <a:ext cx="504629" cy="656495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 rot="729280">
            <a:off x="1715449" y="652810"/>
            <a:ext cx="1168516" cy="6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1857813" y="711175"/>
            <a:ext cx="8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Concert One"/>
                <a:ea typeface="Concert One"/>
                <a:cs typeface="Concert One"/>
                <a:sym typeface="Concert One"/>
              </a:rPr>
              <a:t>Step 2</a:t>
            </a:r>
            <a:endParaRPr b="1" sz="1800">
              <a:solidFill>
                <a:srgbClr val="595959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b="0" l="3651" r="3661" t="0"/>
          <a:stretch/>
        </p:blipFill>
        <p:spPr>
          <a:xfrm>
            <a:off x="5146951" y="1908975"/>
            <a:ext cx="2901601" cy="19366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6" name="Google Shape;256;p34"/>
          <p:cNvSpPr txBox="1"/>
          <p:nvPr/>
        </p:nvSpPr>
        <p:spPr>
          <a:xfrm>
            <a:off x="1761575" y="711175"/>
            <a:ext cx="5620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Find Words</a:t>
            </a:r>
            <a:br>
              <a:rPr b="1" lang="en" sz="2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</a:br>
            <a:r>
              <a:rPr lang="en" sz="1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(OpenCV)</a:t>
            </a:r>
            <a:endParaRPr b="1" sz="280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1314075" y="1629350"/>
            <a:ext cx="36660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Fi</a:t>
            </a: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nd contours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58" name="Google Shape;258;p34"/>
          <p:cNvSpPr/>
          <p:nvPr/>
        </p:nvSpPr>
        <p:spPr>
          <a:xfrm rot="-2148808">
            <a:off x="4840624" y="1793600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7745975" y="1629361"/>
            <a:ext cx="504629" cy="656495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 rot="729280">
            <a:off x="1715449" y="652810"/>
            <a:ext cx="1168516" cy="6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1857813" y="711175"/>
            <a:ext cx="8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Concert One"/>
                <a:ea typeface="Concert One"/>
                <a:cs typeface="Concert One"/>
                <a:sym typeface="Concert One"/>
              </a:rPr>
              <a:t>Step 3</a:t>
            </a:r>
            <a:endParaRPr b="1" sz="1800">
              <a:solidFill>
                <a:srgbClr val="595959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 rotWithShape="1">
          <a:blip r:embed="rId3">
            <a:alphaModFix/>
          </a:blip>
          <a:srcRect b="0" l="3651" r="3661" t="0"/>
          <a:stretch/>
        </p:blipFill>
        <p:spPr>
          <a:xfrm>
            <a:off x="5146951" y="1908975"/>
            <a:ext cx="2901601" cy="19366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7" name="Google Shape;267;p35"/>
          <p:cNvSpPr txBox="1"/>
          <p:nvPr/>
        </p:nvSpPr>
        <p:spPr>
          <a:xfrm>
            <a:off x="1761575" y="711175"/>
            <a:ext cx="56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Find Words</a:t>
            </a:r>
            <a:br>
              <a:rPr b="1" lang="en" sz="2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</a:br>
            <a:r>
              <a:rPr lang="en" sz="1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(OpenCV)</a:t>
            </a:r>
            <a:endParaRPr b="1" sz="280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1314075" y="1629350"/>
            <a:ext cx="3666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Find contours</a:t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69" name="Google Shape;269;p35"/>
          <p:cNvSpPr/>
          <p:nvPr/>
        </p:nvSpPr>
        <p:spPr>
          <a:xfrm rot="-2148808">
            <a:off x="4840624" y="1793600"/>
            <a:ext cx="647414" cy="266322"/>
          </a:xfrm>
          <a:custGeom>
            <a:rect b="b" l="l" r="r" t="t"/>
            <a:pathLst>
              <a:path extrusionOk="0" h="14902" w="36226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7745975" y="1629361"/>
            <a:ext cx="504629" cy="656495"/>
          </a:xfrm>
          <a:custGeom>
            <a:rect b="b" l="l" r="r" t="t"/>
            <a:pathLst>
              <a:path extrusionOk="0" h="36727" w="28231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 rot="729280">
            <a:off x="1715449" y="652810"/>
            <a:ext cx="1168516" cy="68943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1857813" y="711175"/>
            <a:ext cx="8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Concert One"/>
                <a:ea typeface="Concert One"/>
                <a:cs typeface="Concert One"/>
                <a:sym typeface="Concert One"/>
              </a:rPr>
              <a:t>Step 3</a:t>
            </a:r>
            <a:endParaRPr b="1" sz="1800">
              <a:solidFill>
                <a:srgbClr val="595959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1314075" y="1908950"/>
            <a:ext cx="3666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●"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Select contours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